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480"/>
    <a:srgbClr val="9F7831"/>
    <a:srgbClr val="284D92"/>
    <a:srgbClr val="A77E33"/>
    <a:srgbClr val="C29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1" y="3284984"/>
            <a:ext cx="11041227" cy="1224136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rgbClr val="2844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48454" y="5301208"/>
            <a:ext cx="5088565" cy="100811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284480"/>
                </a:solidFill>
              </a:defRPr>
            </a:lvl1pPr>
          </a:lstStyle>
          <a:p>
            <a:fld id="{D9655E11-8DB9-4464-B59D-6CCCE2B05CA7}" type="datetimeFigureOut">
              <a:rPr lang="en-US" smtClean="0"/>
              <a:pPr/>
              <a:t>11/27/2023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8448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84480"/>
                </a:solidFill>
              </a:defRPr>
            </a:lvl1pPr>
          </a:lstStyle>
          <a:p>
            <a:fld id="{2E97C01E-0778-4748-950E-4B9A0228A4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87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908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89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>
            <a:normAutofit/>
          </a:bodyPr>
          <a:lstStyle>
            <a:lvl1pPr algn="l">
              <a:defRPr sz="36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097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643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975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256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683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126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37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4538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1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Vertical Title and Text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864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>
            <a:normAutofit/>
          </a:bodyPr>
          <a:lstStyle>
            <a:lvl1pPr algn="l">
              <a:defRPr sz="36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300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011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007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736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850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455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5E11-8DB9-4464-B59D-6CCCE2B05CA7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7C01E-0778-4748-950E-4B9A0228A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100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67" y="188640"/>
            <a:ext cx="10286933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D9655E11-8DB9-4464-B59D-6CCCE2B05CA7}" type="datetimeFigureOut">
              <a:rPr lang="en-US" smtClean="0"/>
              <a:pPr/>
              <a:t>11/27/2023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2E97C01E-0778-4748-950E-4B9A0228A4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11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rgbClr val="28448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28448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28448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28448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28448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28448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pn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effectLst/>
              </a:rPr>
              <a:t>Investigating </a:t>
            </a:r>
            <a:r>
              <a:rPr lang="en-US" sz="2800" b="1" dirty="0">
                <a:effectLst/>
              </a:rPr>
              <a:t>dynamic spillover effect of world prices to Macedonian food prices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5932621"/>
            <a:ext cx="7315200" cy="913656"/>
          </a:xfrm>
        </p:spPr>
        <p:txBody>
          <a:bodyPr>
            <a:noAutofit/>
          </a:bodyPr>
          <a:lstStyle/>
          <a:p>
            <a:r>
              <a:rPr lang="en-US" sz="1800" b="1" dirty="0"/>
              <a:t>17th South-Eastern </a:t>
            </a:r>
            <a:r>
              <a:rPr lang="en-US" sz="1800" b="1" dirty="0"/>
              <a:t>European </a:t>
            </a:r>
            <a:r>
              <a:rPr lang="en-US" sz="1800" b="1" dirty="0"/>
              <a:t>Economic Research </a:t>
            </a:r>
            <a:r>
              <a:rPr lang="en-US" sz="1800" b="1" dirty="0"/>
              <a:t>Workshop</a:t>
            </a:r>
          </a:p>
          <a:p>
            <a:r>
              <a:rPr lang="en-US" sz="1800" dirty="0"/>
              <a:t>Bank of Albania</a:t>
            </a:r>
          </a:p>
          <a:p>
            <a:r>
              <a:rPr lang="en-US" sz="1400" dirty="0"/>
              <a:t>Tirana</a:t>
            </a:r>
            <a:r>
              <a:rPr lang="en-US" sz="1400" dirty="0"/>
              <a:t>, 4-5 December 2023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859596" y="4648200"/>
            <a:ext cx="6400800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/>
              <a:t>Danica Unevska Andonova</a:t>
            </a:r>
          </a:p>
          <a:p>
            <a:r>
              <a:rPr lang="en-US" sz="2200" dirty="0"/>
              <a:t>Magdalena </a:t>
            </a:r>
            <a:r>
              <a:rPr lang="en-US" sz="2200" dirty="0"/>
              <a:t>Petrovska</a:t>
            </a:r>
          </a:p>
          <a:p>
            <a:r>
              <a:rPr lang="en-US" sz="1900" dirty="0"/>
              <a:t>National </a:t>
            </a:r>
            <a:r>
              <a:rPr lang="en-US" sz="1900" dirty="0"/>
              <a:t>Bank of the Republic of North Macedonia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72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68796"/>
            <a:ext cx="10515600" cy="936104"/>
          </a:xfrm>
        </p:spPr>
        <p:txBody>
          <a:bodyPr>
            <a:noAutofit/>
          </a:bodyPr>
          <a:lstStyle/>
          <a:p>
            <a:r>
              <a:rPr lang="en-US" sz="2800" dirty="0"/>
              <a:t>Empirical </a:t>
            </a:r>
            <a:r>
              <a:rPr lang="en-US" sz="2800" dirty="0"/>
              <a:t>results (4)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-</a:t>
            </a:r>
            <a:r>
              <a:rPr lang="en-US" sz="2000" dirty="0"/>
              <a:t>Determinants of Price </a:t>
            </a:r>
            <a:r>
              <a:rPr lang="en-US" sz="2000" dirty="0"/>
              <a:t>Growth Difference </a:t>
            </a:r>
            <a:r>
              <a:rPr lang="en-US" sz="2000" dirty="0"/>
              <a:t>between Domestic and </a:t>
            </a:r>
            <a:r>
              <a:rPr lang="en-US" sz="2000" dirty="0" smtClean="0"/>
              <a:t>World </a:t>
            </a:r>
            <a:r>
              <a:rPr lang="en-US" sz="2000" dirty="0"/>
              <a:t>Food Markets-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219200"/>
            <a:ext cx="9753600" cy="1981200"/>
          </a:xfrm>
        </p:spPr>
        <p:txBody>
          <a:bodyPr>
            <a:normAutofit/>
          </a:bodyPr>
          <a:lstStyle/>
          <a:p>
            <a:r>
              <a:rPr lang="en-US" sz="2200" dirty="0"/>
              <a:t>Markov Switching regression model results (</a:t>
            </a:r>
            <a:r>
              <a:rPr lang="en-US" sz="2200" dirty="0"/>
              <a:t>01.2005-12.2020)</a:t>
            </a:r>
          </a:p>
          <a:p>
            <a:pPr lvl="1"/>
            <a:r>
              <a:rPr lang="en-US" sz="1800" dirty="0"/>
              <a:t>the relationship clearly varies between </a:t>
            </a:r>
            <a:r>
              <a:rPr lang="en-US" sz="1800" dirty="0"/>
              <a:t>the high (Regime 1) and low (Regime 2) volatility </a:t>
            </a:r>
            <a:r>
              <a:rPr lang="en-US" sz="1800" dirty="0"/>
              <a:t>regimes</a:t>
            </a:r>
          </a:p>
          <a:p>
            <a:pPr lvl="1"/>
            <a:r>
              <a:rPr lang="en-US" sz="1800" dirty="0"/>
              <a:t>two </a:t>
            </a:r>
            <a:r>
              <a:rPr lang="en-US" sz="1800" dirty="0"/>
              <a:t>major structural </a:t>
            </a:r>
            <a:r>
              <a:rPr lang="en-US" sz="1800" dirty="0"/>
              <a:t>shifts </a:t>
            </a:r>
            <a:r>
              <a:rPr lang="en-US" sz="1800" dirty="0"/>
              <a:t>has been detected (03.2008 and 02.2012)</a:t>
            </a:r>
          </a:p>
          <a:p>
            <a:pPr lvl="1"/>
            <a:r>
              <a:rPr lang="en-US" sz="1800" dirty="0"/>
              <a:t>Exchange rate growth has positive coefficient in both regimes, while oil price growth has negative relationship</a:t>
            </a:r>
          </a:p>
          <a:p>
            <a:pPr lvl="1"/>
            <a:endParaRPr lang="en-US" sz="2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764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85730" y="3152002"/>
            <a:ext cx="740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Figure </a:t>
            </a:r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en-US" sz="1200" dirty="0">
              <a:solidFill>
                <a:srgbClr val="28448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79108" y="3199648"/>
            <a:ext cx="6709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Table 2</a:t>
            </a:r>
            <a:endParaRPr lang="en-US" sz="1200" dirty="0">
              <a:solidFill>
                <a:srgbClr val="28448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100" y="3430192"/>
            <a:ext cx="2159000" cy="32754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257801" y="322088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599981"/>
              </p:ext>
            </p:extLst>
          </p:nvPr>
        </p:nvGraphicFramePr>
        <p:xfrm>
          <a:off x="7705725" y="3429001"/>
          <a:ext cx="2962275" cy="204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EViews" r:id="rId4" imgW="5467314" imgH="3762401" progId="EViews.Workfile.2">
                  <p:embed/>
                </p:oleObj>
              </mc:Choice>
              <mc:Fallback>
                <p:oleObj name="EViews" r:id="rId4" imgW="5467314" imgH="3762401" progId="EViews.Workfile.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05725" y="3429001"/>
                        <a:ext cx="2962275" cy="2047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65505" y="3176202"/>
            <a:ext cx="740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Figure </a:t>
            </a:r>
            <a:r>
              <a:rPr lang="mk-MK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en-US" sz="1200" dirty="0">
              <a:solidFill>
                <a:srgbClr val="28448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6800" y="3436334"/>
            <a:ext cx="2776855" cy="166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99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03294"/>
            <a:ext cx="7715200" cy="936104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10591800" cy="5254198"/>
          </a:xfrm>
        </p:spPr>
        <p:txBody>
          <a:bodyPr>
            <a:noAutofit/>
          </a:bodyPr>
          <a:lstStyle/>
          <a:p>
            <a:r>
              <a:rPr lang="en-US" sz="1600" dirty="0"/>
              <a:t>The results suggest that domestic food prices have an increased responsiveness to external shocks in terms of high and volatile world commodity prices</a:t>
            </a:r>
            <a:r>
              <a:rPr lang="en-US" sz="1600" dirty="0"/>
              <a:t>.</a:t>
            </a:r>
          </a:p>
          <a:p>
            <a:endParaRPr lang="en-US" sz="1000" dirty="0"/>
          </a:p>
          <a:p>
            <a:r>
              <a:rPr lang="en-US" sz="1600" dirty="0"/>
              <a:t>We </a:t>
            </a:r>
            <a:r>
              <a:rPr lang="en-US" sz="1600" dirty="0"/>
              <a:t>find </a:t>
            </a:r>
            <a:r>
              <a:rPr lang="en-US" sz="1600" dirty="0"/>
              <a:t>two major structural </a:t>
            </a:r>
            <a:r>
              <a:rPr lang="en-US" sz="1600" dirty="0"/>
              <a:t>shifts in the dynamics of the international/domestic food price relationship, and the relationship varies across the low and high volatility </a:t>
            </a:r>
            <a:r>
              <a:rPr lang="en-US" sz="1600" dirty="0"/>
              <a:t>regimes within MSR framework (2014-in the aftermath of GFC and European crisis </a:t>
            </a:r>
            <a:r>
              <a:rPr lang="en-US" sz="1600" dirty="0"/>
              <a:t>and mid-2021-post-pandemic recovery and the war in </a:t>
            </a:r>
            <a:r>
              <a:rPr lang="en-US" sz="1600" dirty="0"/>
              <a:t>Ukraine</a:t>
            </a:r>
          </a:p>
          <a:p>
            <a:endParaRPr lang="en-US" sz="1000" dirty="0"/>
          </a:p>
          <a:p>
            <a:r>
              <a:rPr lang="en-US" sz="1600" dirty="0"/>
              <a:t>Positive elasticity </a:t>
            </a:r>
            <a:r>
              <a:rPr lang="en-US" sz="1600" dirty="0"/>
              <a:t>coefficient between the world and Macedonian food prices </a:t>
            </a:r>
            <a:r>
              <a:rPr lang="en-US" sz="1600" dirty="0"/>
              <a:t>in </a:t>
            </a:r>
            <a:r>
              <a:rPr lang="en-US" sz="1600" dirty="0"/>
              <a:t>both </a:t>
            </a:r>
            <a:r>
              <a:rPr lang="en-US" sz="1600" dirty="0"/>
              <a:t>regimes</a:t>
            </a:r>
          </a:p>
          <a:p>
            <a:endParaRPr lang="en-US" sz="1000" dirty="0"/>
          </a:p>
          <a:p>
            <a:r>
              <a:rPr lang="en-US" sz="1600" dirty="0"/>
              <a:t>DCC results show that the dynamic correlations between international and Macedonian food prices turn to be negative mainly in crisis </a:t>
            </a:r>
            <a:r>
              <a:rPr lang="en-US" sz="1600" dirty="0"/>
              <a:t>times</a:t>
            </a:r>
          </a:p>
          <a:p>
            <a:endParaRPr lang="en-US" sz="1000" dirty="0"/>
          </a:p>
          <a:p>
            <a:r>
              <a:rPr lang="en-US" sz="1600" dirty="0"/>
              <a:t>The exchange </a:t>
            </a:r>
            <a:r>
              <a:rPr lang="en-US" sz="1600" dirty="0"/>
              <a:t>rate is the most important factor for the price </a:t>
            </a:r>
            <a:r>
              <a:rPr lang="en-US" sz="1600" dirty="0"/>
              <a:t>growth difference </a:t>
            </a:r>
            <a:r>
              <a:rPr lang="en-US" sz="1600" dirty="0"/>
              <a:t>between Macedonian and international food </a:t>
            </a:r>
            <a:r>
              <a:rPr lang="en-US" sz="1600" dirty="0"/>
              <a:t>markets with </a:t>
            </a:r>
            <a:r>
              <a:rPr lang="en-US" sz="1600" dirty="0"/>
              <a:t>positive impact, while oil prices narrow down that </a:t>
            </a:r>
            <a:r>
              <a:rPr lang="en-US" sz="1600" dirty="0"/>
              <a:t>difference</a:t>
            </a:r>
          </a:p>
          <a:p>
            <a:endParaRPr lang="en-US" sz="1000" dirty="0"/>
          </a:p>
          <a:p>
            <a:r>
              <a:rPr lang="en-US" sz="1600" dirty="0"/>
              <a:t>The policies should </a:t>
            </a:r>
            <a:r>
              <a:rPr lang="en-US" sz="1600" dirty="0"/>
              <a:t>aim </a:t>
            </a:r>
            <a:r>
              <a:rPr lang="en-US" sz="1600" dirty="0"/>
              <a:t>to </a:t>
            </a:r>
            <a:r>
              <a:rPr lang="en-US" sz="1600" dirty="0"/>
              <a:t>reducing the dependency on food </a:t>
            </a:r>
            <a:r>
              <a:rPr lang="en-US" sz="1600" dirty="0"/>
              <a:t>import by increasing domestic production, to ensure sustainability </a:t>
            </a:r>
            <a:r>
              <a:rPr lang="en-US" sz="1600" dirty="0"/>
              <a:t>in production, eliminate structural problems in the food supply chain, and focus on short-term risks arising from unprocessed food inflation</a:t>
            </a:r>
          </a:p>
        </p:txBody>
      </p:sp>
    </p:spTree>
    <p:extLst>
      <p:ext uri="{BB962C8B-B14F-4D97-AF65-F5344CB8AC3E}">
        <p14:creationId xmlns:p14="http://schemas.microsoft.com/office/powerpoint/2010/main" val="1590992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600201"/>
            <a:ext cx="10210800" cy="452596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Literature review</a:t>
            </a:r>
          </a:p>
          <a:p>
            <a:r>
              <a:rPr lang="en-US" dirty="0" smtClean="0"/>
              <a:t>Methodology</a:t>
            </a:r>
          </a:p>
          <a:p>
            <a:r>
              <a:rPr lang="en-US" dirty="0" smtClean="0"/>
              <a:t>Data </a:t>
            </a:r>
          </a:p>
          <a:p>
            <a:r>
              <a:rPr lang="en-US" dirty="0" smtClean="0"/>
              <a:t>Empirical results</a:t>
            </a:r>
          </a:p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24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19200"/>
            <a:ext cx="10744200" cy="5410200"/>
          </a:xfrm>
        </p:spPr>
        <p:txBody>
          <a:bodyPr>
            <a:normAutofit lnSpcReduction="10000"/>
          </a:bodyPr>
          <a:lstStyle/>
          <a:p>
            <a:r>
              <a:rPr lang="en-US" sz="2200" dirty="0"/>
              <a:t>Food prices are of economic and social relevance</a:t>
            </a:r>
          </a:p>
          <a:p>
            <a:r>
              <a:rPr lang="en-US" sz="2200" dirty="0"/>
              <a:t>The prices often experience abrupt and significant fluctuations</a:t>
            </a:r>
          </a:p>
          <a:p>
            <a:r>
              <a:rPr lang="en-US" sz="2200" dirty="0"/>
              <a:t>Sudden price jumps are, in general, due to low elasticity of demand and supply on short term</a:t>
            </a:r>
          </a:p>
          <a:p>
            <a:r>
              <a:rPr lang="en-US" sz="2200" dirty="0"/>
              <a:t>How erosive the shock is to domestic economy, depends on the duration of the disruption and how the macroeconomic policy manages the consequences of the shock</a:t>
            </a:r>
          </a:p>
          <a:p>
            <a:r>
              <a:rPr lang="en-US" sz="2200" dirty="0"/>
              <a:t>The monetary policy response depends on type of shock (demand or supply) and the duration of the shock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/>
              <a:t>Our goals:</a:t>
            </a:r>
          </a:p>
          <a:p>
            <a:r>
              <a:rPr lang="en-US" sz="2200" dirty="0"/>
              <a:t>To investigate the dynamic spillover relationship between domestic and world food prices in times of low and high price volatility regimes</a:t>
            </a:r>
          </a:p>
          <a:p>
            <a:r>
              <a:rPr lang="en-US" sz="2200" dirty="0"/>
              <a:t>What factors explain the difference between world and domestic food prices growth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7337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1"/>
            <a:ext cx="10972800" cy="4678363"/>
          </a:xfrm>
        </p:spPr>
        <p:txBody>
          <a:bodyPr>
            <a:normAutofit/>
          </a:bodyPr>
          <a:lstStyle/>
          <a:p>
            <a:r>
              <a:rPr lang="en-US" sz="2400" dirty="0"/>
              <a:t>Different </a:t>
            </a:r>
            <a:r>
              <a:rPr lang="en-US" sz="2400" dirty="0"/>
              <a:t>approaches in estimating the relationship between commodity prices and domestic </a:t>
            </a:r>
            <a:r>
              <a:rPr lang="en-US" sz="2400" dirty="0"/>
              <a:t>inflation</a:t>
            </a:r>
          </a:p>
          <a:p>
            <a:pPr lvl="1"/>
            <a:r>
              <a:rPr lang="en-US" sz="2000" dirty="0"/>
              <a:t>SVAR </a:t>
            </a:r>
            <a:r>
              <a:rPr lang="en-US" sz="2000" dirty="0"/>
              <a:t>(</a:t>
            </a:r>
            <a:r>
              <a:rPr lang="en-US" sz="2000" dirty="0" err="1"/>
              <a:t>Igane</a:t>
            </a:r>
            <a:r>
              <a:rPr lang="en-US" sz="2000" dirty="0"/>
              <a:t> et al., 2022; </a:t>
            </a:r>
            <a:r>
              <a:rPr lang="en-US" sz="2000" dirty="0" err="1"/>
              <a:t>Peersman</a:t>
            </a:r>
            <a:r>
              <a:rPr lang="en-US" sz="2000" dirty="0"/>
              <a:t>, 2019</a:t>
            </a:r>
            <a:r>
              <a:rPr lang="en-US" sz="2000" dirty="0"/>
              <a:t>) </a:t>
            </a:r>
          </a:p>
          <a:p>
            <a:pPr lvl="1"/>
            <a:r>
              <a:rPr lang="en-US" sz="2000" dirty="0"/>
              <a:t>p</a:t>
            </a:r>
            <a:r>
              <a:rPr lang="en-US" sz="2000" dirty="0"/>
              <a:t>anel </a:t>
            </a:r>
            <a:r>
              <a:rPr lang="en-US" sz="2000" dirty="0"/>
              <a:t>estimation (</a:t>
            </a:r>
            <a:r>
              <a:rPr lang="en-US" sz="2000" dirty="0" err="1"/>
              <a:t>Igan</a:t>
            </a:r>
            <a:r>
              <a:rPr lang="en-US" sz="2000" dirty="0"/>
              <a:t> et al., 2022 ; International Monetary Fund (IMF), 2022; </a:t>
            </a:r>
            <a:r>
              <a:rPr lang="en-US" sz="2000" dirty="0" err="1"/>
              <a:t>Furceri</a:t>
            </a:r>
            <a:r>
              <a:rPr lang="en-US" sz="2000" dirty="0"/>
              <a:t> et al., 2016; </a:t>
            </a:r>
            <a:r>
              <a:rPr lang="en-US" sz="2000" dirty="0" err="1"/>
              <a:t>Gelos</a:t>
            </a:r>
            <a:r>
              <a:rPr lang="en-US" sz="2000" dirty="0"/>
              <a:t> and </a:t>
            </a:r>
            <a:r>
              <a:rPr lang="en-US" sz="2000" dirty="0" err="1"/>
              <a:t>Ustyugova</a:t>
            </a:r>
            <a:r>
              <a:rPr lang="en-US" sz="2000" dirty="0"/>
              <a:t>, 2012</a:t>
            </a:r>
            <a:r>
              <a:rPr lang="en-US" sz="2000" dirty="0"/>
              <a:t>) </a:t>
            </a:r>
          </a:p>
          <a:p>
            <a:pPr lvl="1"/>
            <a:r>
              <a:rPr lang="en-US" sz="2000" dirty="0"/>
              <a:t>GARCH </a:t>
            </a:r>
            <a:r>
              <a:rPr lang="en-US" sz="2000" dirty="0"/>
              <a:t>models (Pop, </a:t>
            </a:r>
            <a:r>
              <a:rPr lang="en-US" sz="2000" dirty="0" err="1"/>
              <a:t>Rovinaru</a:t>
            </a:r>
            <a:r>
              <a:rPr lang="en-US" sz="2000" dirty="0"/>
              <a:t> and </a:t>
            </a:r>
            <a:r>
              <a:rPr lang="en-US" sz="2000" dirty="0" err="1"/>
              <a:t>Rovinaru</a:t>
            </a:r>
            <a:r>
              <a:rPr lang="en-US" sz="2000" dirty="0"/>
              <a:t>, 2013) </a:t>
            </a:r>
            <a:endParaRPr lang="en-US" sz="2000" dirty="0"/>
          </a:p>
          <a:p>
            <a:pPr lvl="1"/>
            <a:r>
              <a:rPr lang="en-US" sz="2000" dirty="0"/>
              <a:t>Markov </a:t>
            </a:r>
            <a:r>
              <a:rPr lang="en-US" sz="2000" dirty="0"/>
              <a:t>switching model (</a:t>
            </a:r>
            <a:r>
              <a:rPr lang="en-US" sz="2000" dirty="0" err="1"/>
              <a:t>Ertgrul</a:t>
            </a:r>
            <a:r>
              <a:rPr lang="en-US" sz="2000" dirty="0"/>
              <a:t> and Seven, </a:t>
            </a:r>
            <a:r>
              <a:rPr lang="en-US" sz="2000" dirty="0"/>
              <a:t>2021)</a:t>
            </a:r>
            <a:r>
              <a:rPr lang="en-US" sz="2000" dirty="0"/>
              <a:t> </a:t>
            </a:r>
            <a:endParaRPr lang="en-US" sz="2000" dirty="0"/>
          </a:p>
          <a:p>
            <a:pPr lvl="1"/>
            <a:endParaRPr lang="en-US" sz="2000" dirty="0"/>
          </a:p>
          <a:p>
            <a:r>
              <a:rPr lang="en-US" sz="2400" dirty="0"/>
              <a:t>Main </a:t>
            </a:r>
            <a:r>
              <a:rPr lang="en-US" sz="2400" dirty="0"/>
              <a:t>finding is that commodity price shocks have a stronger effect on domestic inflation in developing countries than in advanced economies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8249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67" y="1251549"/>
            <a:ext cx="8991533" cy="482796"/>
          </a:xfrm>
        </p:spPr>
        <p:txBody>
          <a:bodyPr>
            <a:normAutofit/>
          </a:bodyPr>
          <a:lstStyle/>
          <a:p>
            <a:r>
              <a:rPr lang="en-US" sz="2000" dirty="0"/>
              <a:t>Markov Switching regression (MSR) model</a:t>
            </a:r>
            <a:endParaRPr lang="en-US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5628405"/>
                  </p:ext>
                </p:extLst>
              </p:nvPr>
            </p:nvGraphicFramePr>
            <p:xfrm>
              <a:off x="1905000" y="1884794"/>
              <a:ext cx="5937250" cy="50038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5581015">
                      <a:extLst>
                        <a:ext uri="{9D8B030D-6E8A-4147-A177-3AD203B41FA5}">
                          <a16:colId xmlns:a16="http://schemas.microsoft.com/office/drawing/2014/main" val="1901456167"/>
                        </a:ext>
                      </a:extLst>
                    </a:gridCol>
                    <a:gridCol w="356235">
                      <a:extLst>
                        <a:ext uri="{9D8B030D-6E8A-4147-A177-3AD203B41FA5}">
                          <a16:colId xmlns:a16="http://schemas.microsoft.com/office/drawing/2014/main" val="2860148920"/>
                        </a:ext>
                      </a:extLst>
                    </a:gridCol>
                  </a:tblGrid>
                  <a:tr h="24447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000" i="1" smtClean="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b="1" i="0" smtClean="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𝐲</m:t>
                                    </m:r>
                                  </m:e>
                                  <m:sub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  <m:r>
                                  <a:rPr lang="en-US" sz="1000">
                                    <a:solidFill>
                                      <a:srgbClr val="28448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e>
                                  <m:sub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sub>
                                </m:sSub>
                                <m:r>
                                  <a:rPr lang="en-US" sz="1000">
                                    <a:solidFill>
                                      <a:srgbClr val="28448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e>
                                  <m:sub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b="1" i="0" smtClean="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𝐲</m:t>
                                    </m:r>
                                  </m:e>
                                  <m:sub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b>
                                </m:sSub>
                                <m:r>
                                  <a:rPr lang="en-US" sz="1000">
                                    <a:solidFill>
                                      <a:srgbClr val="28448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e>
                                  <m:sub>
                                    <m:r>
                                      <a:rPr lang="en-US" sz="1000" b="1" i="0" smtClean="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b="1" i="0" smtClean="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b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  <m:r>
                                  <a:rPr lang="en-US" sz="1000">
                                    <a:solidFill>
                                      <a:srgbClr val="28448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en-US" sz="1000" i="1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𝜀</m:t>
                                    </m:r>
                                  </m:e>
                                  <m:sub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  <m:sup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200" dirty="0">
                            <a:solidFill>
                              <a:srgbClr val="28448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000" dirty="0" smtClean="0">
                              <a:solidFill>
                                <a:srgbClr val="284480"/>
                              </a:solidFill>
                              <a:effectLst/>
                            </a:rPr>
                            <a:t>(1)</a:t>
                          </a:r>
                          <a:endParaRPr lang="en-US" sz="1200" dirty="0">
                            <a:solidFill>
                              <a:srgbClr val="28448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77555175"/>
                      </a:ext>
                    </a:extLst>
                  </a:tr>
                  <a:tr h="2559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000" i="1" smtClean="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b="1" i="0" smtClean="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𝐲</m:t>
                                    </m:r>
                                  </m:e>
                                  <m:sub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  <m:r>
                                  <a:rPr lang="en-US" sz="1000">
                                    <a:solidFill>
                                      <a:srgbClr val="28448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e>
                                  <m:sub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20</m:t>
                                    </m:r>
                                  </m:sub>
                                </m:sSub>
                                <m:r>
                                  <a:rPr lang="en-US" sz="1000">
                                    <a:solidFill>
                                      <a:srgbClr val="28448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e>
                                  <m:sub>
                                    <m:r>
                                      <a:rPr lang="en-US" sz="1000" b="1" i="0" smtClean="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b="1" i="0" smtClean="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𝐲</m:t>
                                    </m:r>
                                  </m:e>
                                  <m:sub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b>
                                </m:sSub>
                                <m:r>
                                  <a:rPr lang="en-US" sz="1000">
                                    <a:solidFill>
                                      <a:srgbClr val="28448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e>
                                  <m:sub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000" i="1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b="1" i="0" smtClean="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b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  <m:r>
                                  <a:rPr lang="en-US" sz="1000">
                                    <a:solidFill>
                                      <a:srgbClr val="28448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en-US" sz="1000" i="1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𝜀</m:t>
                                    </m:r>
                                  </m:e>
                                  <m:sub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  <m:sup>
                                    <m:r>
                                      <a:rPr lang="en-US" sz="1000">
                                        <a:solidFill>
                                          <a:srgbClr val="2844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200" dirty="0">
                            <a:solidFill>
                              <a:srgbClr val="28448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r" defTabSz="914400" rtl="0" eaLnBrk="1" latinLnBrk="0" hangingPunct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000" b="1" kern="1200" dirty="0" smtClean="0">
                              <a:solidFill>
                                <a:srgbClr val="28448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(2)</a:t>
                          </a:r>
                          <a:endParaRPr lang="en-US" sz="1000" b="1" kern="1200" dirty="0">
                            <a:solidFill>
                              <a:srgbClr val="28448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8162028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5628405"/>
                  </p:ext>
                </p:extLst>
              </p:nvPr>
            </p:nvGraphicFramePr>
            <p:xfrm>
              <a:off x="1905000" y="1884794"/>
              <a:ext cx="5937250" cy="50038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5581015">
                      <a:extLst>
                        <a:ext uri="{9D8B030D-6E8A-4147-A177-3AD203B41FA5}">
                          <a16:colId xmlns:a16="http://schemas.microsoft.com/office/drawing/2014/main" val="1901456167"/>
                        </a:ext>
                      </a:extLst>
                    </a:gridCol>
                    <a:gridCol w="356235">
                      <a:extLst>
                        <a:ext uri="{9D8B030D-6E8A-4147-A177-3AD203B41FA5}">
                          <a16:colId xmlns:a16="http://schemas.microsoft.com/office/drawing/2014/main" val="2860148920"/>
                        </a:ext>
                      </a:extLst>
                    </a:gridCol>
                  </a:tblGrid>
                  <a:tr h="24447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9" t="-9756" r="-6761" b="-1073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000" dirty="0" smtClean="0">
                              <a:solidFill>
                                <a:srgbClr val="284480"/>
                              </a:solidFill>
                              <a:effectLst/>
                            </a:rPr>
                            <a:t>(1)</a:t>
                          </a:r>
                          <a:endParaRPr lang="en-US" sz="1200" dirty="0">
                            <a:solidFill>
                              <a:srgbClr val="28448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77555175"/>
                      </a:ext>
                    </a:extLst>
                  </a:tr>
                  <a:tr h="25590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9" t="-107143" r="-6761" b="-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algn="r" defTabSz="914400" rtl="0" eaLnBrk="1" latinLnBrk="0" hangingPunct="1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000" b="1" kern="1200" dirty="0" smtClean="0">
                              <a:solidFill>
                                <a:srgbClr val="28448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(2)</a:t>
                          </a:r>
                          <a:endParaRPr lang="en-US" sz="1000" b="1" kern="1200" dirty="0">
                            <a:solidFill>
                              <a:srgbClr val="28448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8162028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Content Placeholder 2"/>
          <p:cNvSpPr txBox="1">
            <a:spLocks/>
          </p:cNvSpPr>
          <p:nvPr/>
        </p:nvSpPr>
        <p:spPr>
          <a:xfrm>
            <a:off x="1292470" y="2535624"/>
            <a:ext cx="9604130" cy="1634476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/>
              <a:t>y</a:t>
            </a:r>
            <a:r>
              <a:rPr lang="en-US" i="1" baseline="-25000" dirty="0"/>
              <a:t>𝑡</a:t>
            </a:r>
            <a:r>
              <a:rPr lang="en-US" dirty="0"/>
              <a:t> </a:t>
            </a:r>
            <a:r>
              <a:rPr lang="en-US" dirty="0"/>
              <a:t>is </a:t>
            </a:r>
            <a:r>
              <a:rPr lang="en-US" dirty="0"/>
              <a:t>dependent variable</a:t>
            </a:r>
          </a:p>
          <a:p>
            <a:r>
              <a:rPr lang="en-US" i="1" dirty="0"/>
              <a:t>x</a:t>
            </a:r>
            <a:r>
              <a:rPr lang="en-US" i="1" baseline="-25000" dirty="0"/>
              <a:t>𝑡</a:t>
            </a:r>
            <a:r>
              <a:rPr lang="en-US" dirty="0"/>
              <a:t> </a:t>
            </a:r>
            <a:r>
              <a:rPr lang="en-US" dirty="0"/>
              <a:t>is </a:t>
            </a:r>
            <a:r>
              <a:rPr lang="en-US" dirty="0"/>
              <a:t>explanatory variable</a:t>
            </a:r>
          </a:p>
          <a:p>
            <a:r>
              <a:rPr lang="en-US" dirty="0"/>
              <a:t>𝛼</a:t>
            </a:r>
            <a:r>
              <a:rPr lang="en-US" baseline="-25000" dirty="0"/>
              <a:t>10</a:t>
            </a:r>
            <a:r>
              <a:rPr lang="en-US" dirty="0"/>
              <a:t> and 𝛼</a:t>
            </a:r>
            <a:r>
              <a:rPr lang="en-US" baseline="-25000" dirty="0"/>
              <a:t>20</a:t>
            </a:r>
            <a:r>
              <a:rPr lang="en-US" dirty="0"/>
              <a:t> are the regime-dependent </a:t>
            </a:r>
            <a:r>
              <a:rPr lang="en-US" dirty="0"/>
              <a:t>constants </a:t>
            </a:r>
          </a:p>
          <a:p>
            <a:r>
              <a:rPr lang="en-US" dirty="0"/>
              <a:t>𝛼</a:t>
            </a:r>
            <a:r>
              <a:rPr lang="en-US" baseline="-25000" dirty="0"/>
              <a:t>11</a:t>
            </a:r>
            <a:r>
              <a:rPr lang="en-US" dirty="0"/>
              <a:t> and 𝛼</a:t>
            </a:r>
            <a:r>
              <a:rPr lang="en-US" baseline="-25000" dirty="0"/>
              <a:t>21</a:t>
            </a:r>
            <a:r>
              <a:rPr lang="en-US" dirty="0"/>
              <a:t> are the autoregressive (AR) </a:t>
            </a:r>
            <a:r>
              <a:rPr lang="en-US" dirty="0"/>
              <a:t>coefficients </a:t>
            </a:r>
          </a:p>
          <a:p>
            <a:r>
              <a:rPr lang="en-US" dirty="0"/>
              <a:t>𝛼</a:t>
            </a:r>
            <a:r>
              <a:rPr lang="en-US" baseline="-25000" dirty="0"/>
              <a:t>12</a:t>
            </a:r>
            <a:r>
              <a:rPr lang="en-US" dirty="0"/>
              <a:t> </a:t>
            </a:r>
            <a:r>
              <a:rPr lang="en-US" dirty="0"/>
              <a:t>and 𝛼</a:t>
            </a:r>
            <a:r>
              <a:rPr lang="en-US" baseline="-25000" dirty="0"/>
              <a:t>22</a:t>
            </a:r>
            <a:r>
              <a:rPr lang="en-US" dirty="0"/>
              <a:t> </a:t>
            </a:r>
            <a:r>
              <a:rPr lang="en-US" dirty="0"/>
              <a:t>are coefficients </a:t>
            </a:r>
            <a:r>
              <a:rPr lang="en-US" dirty="0"/>
              <a:t>of explanatory variable</a:t>
            </a:r>
          </a:p>
          <a:p>
            <a:r>
              <a:rPr lang="en-US" dirty="0"/>
              <a:t>𝜀</a:t>
            </a:r>
            <a:r>
              <a:rPr lang="en-US" baseline="30000" dirty="0"/>
              <a:t>1</a:t>
            </a:r>
            <a:r>
              <a:rPr lang="en-US" baseline="-25000" dirty="0"/>
              <a:t>𝑡</a:t>
            </a:r>
            <a:r>
              <a:rPr lang="en-US" dirty="0"/>
              <a:t> and 𝜀</a:t>
            </a:r>
            <a:r>
              <a:rPr lang="en-US" baseline="30000" dirty="0"/>
              <a:t>2</a:t>
            </a:r>
            <a:r>
              <a:rPr lang="en-US" baseline="-25000" dirty="0"/>
              <a:t>𝑡</a:t>
            </a:r>
            <a:r>
              <a:rPr lang="en-US" dirty="0"/>
              <a:t> are the white-noise error terms with the regime-dependent variances 𝜎</a:t>
            </a:r>
            <a:r>
              <a:rPr lang="en-US" baseline="-25000" dirty="0"/>
              <a:t>12</a:t>
            </a:r>
            <a:r>
              <a:rPr lang="en-US" dirty="0"/>
              <a:t> and 𝜎</a:t>
            </a:r>
            <a:r>
              <a:rPr lang="en-US" baseline="-25000" dirty="0"/>
              <a:t>22</a:t>
            </a:r>
            <a:r>
              <a:rPr lang="en-US" dirty="0"/>
              <a:t>, </a:t>
            </a:r>
            <a:r>
              <a:rPr lang="en-US" dirty="0"/>
              <a:t>respectively</a:t>
            </a:r>
          </a:p>
          <a:p>
            <a:r>
              <a:rPr lang="en-US" dirty="0"/>
              <a:t>The transition from Regime 1 to Regime 2 (or from Regime 2 to Regime 1) is determined according to the unobserved state variable 𝑠</a:t>
            </a:r>
            <a:r>
              <a:rPr lang="en-US" baseline="-25000" dirty="0"/>
              <a:t>𝑡</a:t>
            </a:r>
            <a:r>
              <a:rPr lang="en-US" dirty="0"/>
              <a:t> , which follows a first-order Markov process 𝑃𝑟(𝑠</a:t>
            </a:r>
            <a:r>
              <a:rPr lang="en-US" baseline="-25000" dirty="0"/>
              <a:t>𝑡</a:t>
            </a:r>
            <a:r>
              <a:rPr lang="en-US" dirty="0"/>
              <a:t> = 𝑗|𝑠</a:t>
            </a:r>
            <a:r>
              <a:rPr lang="en-US" baseline="-25000" dirty="0"/>
              <a:t>𝑡−1</a:t>
            </a:r>
            <a:r>
              <a:rPr lang="en-US" dirty="0"/>
              <a:t> = 𝑖) = 𝑝</a:t>
            </a:r>
            <a:r>
              <a:rPr lang="en-US" baseline="-25000" dirty="0"/>
              <a:t>𝑖𝑗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219201" y="4171373"/>
            <a:ext cx="9753599" cy="60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600" dirty="0"/>
              <a:t>Advantages of </a:t>
            </a:r>
            <a:r>
              <a:rPr lang="en-US" sz="1600" dirty="0"/>
              <a:t>regime-switching model </a:t>
            </a:r>
            <a:r>
              <a:rPr lang="en-US" sz="1600" dirty="0"/>
              <a:t>over </a:t>
            </a:r>
            <a:r>
              <a:rPr lang="en-US" sz="1600" dirty="0"/>
              <a:t>single regime </a:t>
            </a:r>
            <a:r>
              <a:rPr lang="en-US" sz="1600" dirty="0"/>
              <a:t>models: lower </a:t>
            </a:r>
            <a:r>
              <a:rPr lang="en-US" sz="1600" dirty="0"/>
              <a:t>volatility persistence and better forecasting performance</a:t>
            </a:r>
            <a:endParaRPr lang="en-US" sz="16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219201" y="4792696"/>
            <a:ext cx="9982200" cy="1989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Dynamic Conditional Correlation </a:t>
            </a:r>
            <a:r>
              <a:rPr lang="en-US" sz="2000" dirty="0"/>
              <a:t>GARCH model as robustness check</a:t>
            </a:r>
          </a:p>
          <a:p>
            <a:pPr lvl="1"/>
            <a:r>
              <a:rPr lang="en-US" sz="1600" dirty="0"/>
              <a:t>The </a:t>
            </a:r>
            <a:r>
              <a:rPr lang="en-US" sz="1600" dirty="0"/>
              <a:t>DCC model, developed by Engle (2002), is the generalization of </a:t>
            </a:r>
            <a:r>
              <a:rPr lang="en-US" sz="1600" dirty="0" err="1"/>
              <a:t>Bollerslev’s</a:t>
            </a:r>
            <a:r>
              <a:rPr lang="en-US" sz="1600" dirty="0"/>
              <a:t> model that allows the conditional </a:t>
            </a:r>
            <a:r>
              <a:rPr lang="en-US" sz="1600" dirty="0"/>
              <a:t>correlations </a:t>
            </a:r>
            <a:r>
              <a:rPr lang="en-US" sz="1600" dirty="0"/>
              <a:t>to change over time and therefore it is possible to investigate the dynamic correlation between the variables of </a:t>
            </a:r>
            <a:r>
              <a:rPr lang="en-US" sz="1600" dirty="0"/>
              <a:t>interest</a:t>
            </a:r>
          </a:p>
          <a:p>
            <a:pPr lvl="1"/>
            <a:r>
              <a:rPr lang="en-US" sz="1600" dirty="0"/>
              <a:t>However, </a:t>
            </a:r>
            <a:r>
              <a:rPr lang="en-US" sz="1600" dirty="0" err="1"/>
              <a:t>Capolin</a:t>
            </a:r>
            <a:r>
              <a:rPr lang="en-US" sz="1600" dirty="0"/>
              <a:t> and </a:t>
            </a:r>
            <a:r>
              <a:rPr lang="en-US" sz="1600" dirty="0" err="1"/>
              <a:t>McAleer</a:t>
            </a:r>
            <a:r>
              <a:rPr lang="en-US" sz="1600" dirty="0"/>
              <a:t> (</a:t>
            </a:r>
            <a:r>
              <a:rPr lang="en-US" sz="1600" dirty="0"/>
              <a:t>2013) </a:t>
            </a:r>
            <a:r>
              <a:rPr lang="en-US" sz="1600" dirty="0"/>
              <a:t>expressed that the DCC model may be useful as a filter or a diagnostic check, but not the primary model</a:t>
            </a:r>
          </a:p>
        </p:txBody>
      </p:sp>
    </p:spTree>
    <p:extLst>
      <p:ext uri="{BB962C8B-B14F-4D97-AF65-F5344CB8AC3E}">
        <p14:creationId xmlns:p14="http://schemas.microsoft.com/office/powerpoint/2010/main" val="154166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3429000"/>
            <a:ext cx="9448800" cy="951913"/>
          </a:xfrm>
        </p:spPr>
        <p:txBody>
          <a:bodyPr>
            <a:noAutofit/>
          </a:bodyPr>
          <a:lstStyle/>
          <a:p>
            <a:r>
              <a:rPr lang="en-US" sz="1400" dirty="0"/>
              <a:t>Data span: January 2004 - May 2022 </a:t>
            </a:r>
            <a:r>
              <a:rPr lang="en-US" sz="1400" dirty="0"/>
              <a:t>period</a:t>
            </a:r>
          </a:p>
          <a:p>
            <a:r>
              <a:rPr lang="en-US" sz="1400" dirty="0"/>
              <a:t>Visual inspection shows partial </a:t>
            </a:r>
            <a:r>
              <a:rPr lang="en-US" sz="1400" dirty="0"/>
              <a:t>transmission from global food prices to domestic </a:t>
            </a:r>
            <a:r>
              <a:rPr lang="en-US" sz="1400" dirty="0"/>
              <a:t>ones</a:t>
            </a:r>
          </a:p>
          <a:p>
            <a:pPr lvl="1"/>
            <a:r>
              <a:rPr lang="en-US" sz="1100" dirty="0"/>
              <a:t>the share of countries’ food production that is effectively exported is relatively small and most food production is consumed </a:t>
            </a:r>
            <a:r>
              <a:rPr lang="en-US" sz="1100" dirty="0"/>
              <a:t>domestically</a:t>
            </a:r>
          </a:p>
          <a:p>
            <a:pPr lvl="1"/>
            <a:r>
              <a:rPr lang="en-US" sz="1100" dirty="0"/>
              <a:t>domestic food prices are usually moderated by subsidies and local costs of food processing and distribution</a:t>
            </a:r>
            <a:endParaRPr lang="en-US" sz="1100" dirty="0"/>
          </a:p>
          <a:p>
            <a:pPr lvl="1"/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2234547"/>
                  </p:ext>
                </p:extLst>
              </p:nvPr>
            </p:nvGraphicFramePr>
            <p:xfrm>
              <a:off x="1741670" y="1138726"/>
              <a:ext cx="9144000" cy="215947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7013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3526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038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290223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variable</a:t>
                          </a:r>
                          <a:endParaRPr lang="en-US" sz="1200" baseline="-250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explanation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Data source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7093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DL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12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FPI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_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FAO</m:t>
                                    </m:r>
                                  </m:e>
                                  <m:sub>
                                    <m:r>
                                      <a:rPr lang="en-US" sz="120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 baseline="-250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World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 Food Price Index</a:t>
                          </a: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, y-o-y growth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FAO Food Price Index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 and author’s calculation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91105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DL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12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FPI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_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MK</m:t>
                                    </m:r>
                                  </m:e>
                                  <m:sub>
                                    <m:r>
                                      <a:rPr lang="en-US" sz="120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 baseline="-25000" dirty="0" smtClean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Domestic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 Food Price Index</a:t>
                          </a: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, y-o-y growth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SSO and NBRM 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author’s calculation</a:t>
                          </a:r>
                          <a:endParaRPr lang="en-US" sz="1200" dirty="0" smtClean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90223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FPIGD</m:t>
                                    </m:r>
                                  </m:e>
                                  <m:sub>
                                    <m:r>
                                      <a:rPr lang="en-US" sz="120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Food Price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 Index Growth Difference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FAO, SSO and 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author’s calculation</a:t>
                          </a:r>
                          <a:endParaRPr lang="en-US" sz="1200" dirty="0" smtClean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1963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OILG</m:t>
                                    </m:r>
                                  </m:e>
                                  <m:sub>
                                    <m:r>
                                      <a:rPr lang="en-US" sz="120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en-US" sz="1200" kern="1200" dirty="0" smtClean="0">
                              <a:effectLst/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Oil</a:t>
                          </a:r>
                          <a:r>
                            <a:rPr kumimoji="0" lang="en-US" sz="1200" kern="1200" baseline="0" dirty="0" smtClean="0">
                              <a:effectLst/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 price in USD</a:t>
                          </a: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, y-o-y growth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World Bank, Pink sheet database and 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author’s calculation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90223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EXCG</m:t>
                                    </m:r>
                                  </m:e>
                                  <m:sub>
                                    <m:r>
                                      <a:rPr lang="en-US" sz="120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en-US" sz="1200" kern="1200" dirty="0" smtClean="0">
                              <a:effectLst/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MKD/USD exchange rate</a:t>
                          </a: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, y-o-y growth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NBRNM and 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author’s calculation</a:t>
                          </a:r>
                          <a:endParaRPr lang="en-US" sz="1200" dirty="0" smtClean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98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FPPC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_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 dirty="0" smtClean="0">
                                        <a:latin typeface="Tahoma" panose="020B0604030504040204" pitchFamily="34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D</m:t>
                                    </m:r>
                                  </m:e>
                                  <m:sub>
                                    <m:r>
                                      <a:rPr lang="en-US" sz="120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Food Production Per Capita Index Growth Difference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FAO database </a:t>
                          </a: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and 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author’s calculation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2234547"/>
                  </p:ext>
                </p:extLst>
              </p:nvPr>
            </p:nvGraphicFramePr>
            <p:xfrm>
              <a:off x="1741670" y="1138726"/>
              <a:ext cx="9144000" cy="215947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7013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3526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038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290223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variable</a:t>
                          </a:r>
                          <a:endParaRPr lang="en-US" sz="1200" baseline="-250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explanation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Data source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709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4" t="-89091" r="-568889" b="-46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World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 Food Price Index</a:t>
                          </a: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, y-o-y growth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FAO Food Price Index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 and author’s calculation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9110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4" t="-216667" r="-568889" b="-4312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Domestic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 Food Price Index</a:t>
                          </a: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, y-o-y growth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SSO and NBRM 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author’s calculation</a:t>
                          </a:r>
                          <a:endParaRPr lang="en-US" sz="1200" dirty="0" smtClean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9022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4" t="-316667" r="-568889" b="-3312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Food Price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 Index Growth Difference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FAO, SSO and 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author’s calculation</a:t>
                          </a:r>
                          <a:endParaRPr lang="en-US" sz="1200" dirty="0" smtClean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196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4" t="-377358" r="-568889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en-US" sz="1200" kern="1200" dirty="0" smtClean="0">
                              <a:effectLst/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Oil</a:t>
                          </a:r>
                          <a:r>
                            <a:rPr kumimoji="0" lang="en-US" sz="1200" kern="1200" baseline="0" dirty="0" smtClean="0">
                              <a:effectLst/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 price in USD</a:t>
                          </a: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, y-o-y growth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World Bank, Pink sheet database and 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author’s calculation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9022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4" t="-527083" r="-568889" b="-120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en-US" sz="1200" kern="1200" dirty="0" smtClean="0">
                              <a:effectLst/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MKD/USD exchange rate</a:t>
                          </a: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, y-o-y growth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NBRNM and 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author’s calculation</a:t>
                          </a:r>
                          <a:endParaRPr lang="en-US" sz="1200" dirty="0" smtClean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9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444" t="-537500" r="-568889" b="-3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Food Production Per Capita Index Growth Difference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2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FAO database </a:t>
                          </a:r>
                          <a:r>
                            <a:rPr lang="en-US" sz="120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and </a:t>
                          </a:r>
                          <a:r>
                            <a:rPr lang="en-US" sz="1200" baseline="0" dirty="0" smtClean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author’s calculation</a:t>
                          </a:r>
                          <a:endParaRPr lang="en-US" sz="12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TextBox 5"/>
          <p:cNvSpPr txBox="1"/>
          <p:nvPr/>
        </p:nvSpPr>
        <p:spPr>
          <a:xfrm>
            <a:off x="3124201" y="4511708"/>
            <a:ext cx="740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Figure </a:t>
            </a:r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US" sz="1200" dirty="0">
              <a:solidFill>
                <a:srgbClr val="28448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72201" y="4511708"/>
            <a:ext cx="740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Figure </a:t>
            </a:r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en-US" sz="1200" dirty="0">
              <a:solidFill>
                <a:srgbClr val="28448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Picture 12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788706"/>
            <a:ext cx="6172200" cy="19899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63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88640"/>
            <a:ext cx="8458200" cy="936104"/>
          </a:xfrm>
        </p:spPr>
        <p:txBody>
          <a:bodyPr>
            <a:noAutofit/>
          </a:bodyPr>
          <a:lstStyle/>
          <a:p>
            <a:r>
              <a:rPr lang="en-US" sz="2800" dirty="0"/>
              <a:t>Empirical results</a:t>
            </a:r>
            <a:br>
              <a:rPr lang="en-US" sz="2800" dirty="0"/>
            </a:br>
            <a:r>
              <a:rPr lang="en-US" sz="2800" dirty="0"/>
              <a:t>-</a:t>
            </a:r>
            <a:r>
              <a:rPr lang="en-US" sz="2000" dirty="0"/>
              <a:t>Spillover </a:t>
            </a:r>
            <a:r>
              <a:rPr lang="en-US" sz="2000" dirty="0"/>
              <a:t>Relationship between World and Macedonian Food </a:t>
            </a:r>
            <a:r>
              <a:rPr lang="en-US" sz="2000" dirty="0"/>
              <a:t>Prices-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219201"/>
            <a:ext cx="8229600" cy="1142999"/>
          </a:xfrm>
        </p:spPr>
        <p:txBody>
          <a:bodyPr>
            <a:normAutofit/>
          </a:bodyPr>
          <a:lstStyle/>
          <a:p>
            <a:r>
              <a:rPr lang="en-US" sz="2400" dirty="0"/>
              <a:t>Pre-examination</a:t>
            </a:r>
          </a:p>
          <a:p>
            <a:pPr lvl="1"/>
            <a:r>
              <a:rPr lang="en-US" sz="1900" dirty="0"/>
              <a:t>Higher </a:t>
            </a:r>
            <a:r>
              <a:rPr lang="en-US" sz="1900" dirty="0"/>
              <a:t>volatility </a:t>
            </a:r>
            <a:r>
              <a:rPr lang="en-US" sz="1900" dirty="0"/>
              <a:t>in the period 2006-2012 (GFC, European crisis) and at the end of sample (Ukraine war)</a:t>
            </a:r>
            <a:endParaRPr lang="en-US" sz="19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7401" y="3200401"/>
            <a:ext cx="7977017" cy="23925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1" y="2923402"/>
            <a:ext cx="740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Figure </a:t>
            </a:r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en-US" sz="1200" dirty="0">
              <a:solidFill>
                <a:srgbClr val="28448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35771" y="2923401"/>
            <a:ext cx="740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Figure </a:t>
            </a:r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en-US" sz="1200" dirty="0">
              <a:solidFill>
                <a:srgbClr val="28448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20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88640"/>
            <a:ext cx="8458200" cy="936104"/>
          </a:xfrm>
        </p:spPr>
        <p:txBody>
          <a:bodyPr>
            <a:noAutofit/>
          </a:bodyPr>
          <a:lstStyle/>
          <a:p>
            <a:r>
              <a:rPr lang="en-US" sz="2800" dirty="0"/>
              <a:t>Empirical </a:t>
            </a:r>
            <a:r>
              <a:rPr lang="en-US" sz="2800" dirty="0"/>
              <a:t>results (2)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-</a:t>
            </a:r>
            <a:r>
              <a:rPr lang="en-US" sz="2000" dirty="0"/>
              <a:t>Spillover </a:t>
            </a:r>
            <a:r>
              <a:rPr lang="en-US" sz="2000" dirty="0"/>
              <a:t>Relationship between World and Macedonian Food </a:t>
            </a:r>
            <a:r>
              <a:rPr lang="en-US" sz="2000" dirty="0"/>
              <a:t>Prices-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286272"/>
            <a:ext cx="9906000" cy="1981200"/>
          </a:xfrm>
        </p:spPr>
        <p:txBody>
          <a:bodyPr>
            <a:normAutofit/>
          </a:bodyPr>
          <a:lstStyle/>
          <a:p>
            <a:r>
              <a:rPr lang="en-US" sz="2000" dirty="0"/>
              <a:t>Markov Switching regression </a:t>
            </a:r>
            <a:r>
              <a:rPr lang="en-US" sz="2000" dirty="0"/>
              <a:t>model results</a:t>
            </a:r>
          </a:p>
          <a:p>
            <a:pPr lvl="1"/>
            <a:r>
              <a:rPr lang="en-US" sz="1800" dirty="0"/>
              <a:t>the relationship varies between </a:t>
            </a:r>
            <a:r>
              <a:rPr lang="en-US" sz="1800" dirty="0"/>
              <a:t>the high (Regime 1) and low (Regime 2) volatility </a:t>
            </a:r>
            <a:r>
              <a:rPr lang="en-US" sz="1800" dirty="0"/>
              <a:t>regimes</a:t>
            </a:r>
          </a:p>
          <a:p>
            <a:pPr lvl="1"/>
            <a:r>
              <a:rPr lang="en-US" sz="1800" dirty="0"/>
              <a:t>two </a:t>
            </a:r>
            <a:r>
              <a:rPr lang="en-US" sz="1800" dirty="0"/>
              <a:t>major structural </a:t>
            </a:r>
            <a:r>
              <a:rPr lang="en-US" sz="1800" dirty="0"/>
              <a:t>shifts </a:t>
            </a:r>
            <a:r>
              <a:rPr lang="en-US" sz="1800" dirty="0"/>
              <a:t>has been detected (08.2014 and 07.2021)</a:t>
            </a:r>
          </a:p>
          <a:p>
            <a:pPr lvl="1"/>
            <a:r>
              <a:rPr lang="en-US" sz="1800" dirty="0"/>
              <a:t>world food prices growth has positive coefficient in both regimes</a:t>
            </a:r>
            <a:endParaRPr lang="en-US" sz="1800" dirty="0"/>
          </a:p>
        </p:txBody>
      </p:sp>
      <p:pic>
        <p:nvPicPr>
          <p:cNvPr id="5" name="Picture 4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177" y="3429000"/>
            <a:ext cx="2488223" cy="3276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764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009959"/>
              </p:ext>
            </p:extLst>
          </p:nvPr>
        </p:nvGraphicFramePr>
        <p:xfrm>
          <a:off x="5334000" y="3429000"/>
          <a:ext cx="3524250" cy="241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Views" r:id="rId4" imgW="5467314" imgH="3762401" progId="EViews.Workfile.2">
                  <p:embed/>
                </p:oleObj>
              </mc:Choice>
              <mc:Fallback>
                <p:oleObj name="EViews" r:id="rId4" imgW="5467314" imgH="3762401" progId="EViews.Workfile.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3429000"/>
                        <a:ext cx="3524250" cy="2419350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257801" y="3152002"/>
            <a:ext cx="740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Figure </a:t>
            </a:r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en-US" sz="1200" dirty="0">
              <a:solidFill>
                <a:srgbClr val="28448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33601" y="3176202"/>
            <a:ext cx="6709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Table 1</a:t>
            </a:r>
            <a:endParaRPr lang="en-US" sz="1200" dirty="0">
              <a:solidFill>
                <a:srgbClr val="28448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86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88640"/>
            <a:ext cx="8458200" cy="936104"/>
          </a:xfrm>
        </p:spPr>
        <p:txBody>
          <a:bodyPr>
            <a:noAutofit/>
          </a:bodyPr>
          <a:lstStyle/>
          <a:p>
            <a:r>
              <a:rPr lang="en-US" sz="2800" dirty="0"/>
              <a:t>Empirical </a:t>
            </a:r>
            <a:r>
              <a:rPr lang="en-US" sz="2800" dirty="0"/>
              <a:t>results (3)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-</a:t>
            </a:r>
            <a:r>
              <a:rPr lang="en-US" sz="2000" dirty="0"/>
              <a:t>Spillover </a:t>
            </a:r>
            <a:r>
              <a:rPr lang="en-US" sz="2000" dirty="0"/>
              <a:t>Relationship between World and Macedonian Food </a:t>
            </a:r>
            <a:r>
              <a:rPr lang="en-US" sz="2000" dirty="0"/>
              <a:t>Prices-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529070"/>
            <a:ext cx="7924800" cy="1142999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Robustness check – DCC GARCH</a:t>
            </a:r>
          </a:p>
          <a:p>
            <a:pPr lvl="1"/>
            <a:r>
              <a:rPr lang="en-US" dirty="0"/>
              <a:t>dynamic correlations between international and Macedonian food prices turn to be negative mainly in crisis </a:t>
            </a:r>
            <a:r>
              <a:rPr lang="en-US" dirty="0" smtClean="0"/>
              <a:t>times (2010, 2017, 2020)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1" y="2797380"/>
            <a:ext cx="740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Figure </a:t>
            </a:r>
            <a:r>
              <a:rPr lang="en-US" sz="1200" dirty="0">
                <a:solidFill>
                  <a:srgbClr val="28448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en-US" sz="1200" dirty="0">
              <a:solidFill>
                <a:srgbClr val="28448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6600" y="3048001"/>
            <a:ext cx="4797802" cy="285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35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БРМ_презентација_МК_ANG_dark_blue 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179B587048DD8A4D9A58EE3342571AE6" ma:contentTypeVersion="0" ma:contentTypeDescription="Креирај нов документ." ma:contentTypeScope="" ma:versionID="40ba22b3547eaf4ac421c319fe840186">
  <xsd:schema xmlns:xsd="http://www.w3.org/2001/XMLSchema" xmlns:p="http://schemas.microsoft.com/office/2006/metadata/properties" targetNamespace="http://schemas.microsoft.com/office/2006/metadata/properties" ma:root="true" ma:fieldsID="cbd8e653fed0b352bb2996bf72a0736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Вид содржина" ma:readOnly="true"/>
        <xsd:element ref="dc:title" minOccurs="0" maxOccurs="1" ma:index="4" ma:displayName="Наслов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80AC3C-9EDE-4694-AA2D-551EA0A741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740330E8-40D8-47B0-8E48-0517B79107F5}">
  <ds:schemaRefs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23A3C39-6804-4D94-A6D8-FB6A38CF268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НБРМ_презентација_МК_ANG_dark_blue (1)</Template>
  <TotalTime>14100</TotalTime>
  <Words>1147</Words>
  <Application>Microsoft Office PowerPoint</Application>
  <PresentationFormat>Widescreen</PresentationFormat>
  <Paragraphs>113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Cambria Math</vt:lpstr>
      <vt:lpstr>Tahoma</vt:lpstr>
      <vt:lpstr>Times New Roman</vt:lpstr>
      <vt:lpstr>НБРМ_презентација_МК_ANG_dark_blue (1)</vt:lpstr>
      <vt:lpstr>EViews</vt:lpstr>
      <vt:lpstr>Investigating dynamic spillover effect of world prices to Macedonian food prices</vt:lpstr>
      <vt:lpstr>Outline:</vt:lpstr>
      <vt:lpstr>Introduction</vt:lpstr>
      <vt:lpstr>Literature review</vt:lpstr>
      <vt:lpstr>Methodology</vt:lpstr>
      <vt:lpstr>Data</vt:lpstr>
      <vt:lpstr>Empirical results -Spillover Relationship between World and Macedonian Food Prices-</vt:lpstr>
      <vt:lpstr>Empirical results (2) -Spillover Relationship between World and Macedonian Food Prices-</vt:lpstr>
      <vt:lpstr>Empirical results (3) -Spillover Relationship between World and Macedonian Food Prices-</vt:lpstr>
      <vt:lpstr>Empirical results (4) -Determinants of Price Growth Difference between Domestic and World Food Markets-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Danica Unevska Andonova</dc:creator>
  <cp:lastModifiedBy>Danica Unevska Andonova</cp:lastModifiedBy>
  <cp:revision>42</cp:revision>
  <dcterms:created xsi:type="dcterms:W3CDTF">2017-04-21T12:28:22Z</dcterms:created>
  <dcterms:modified xsi:type="dcterms:W3CDTF">2023-11-27T09:37:58Z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0x010100179B587048DD8A4D9A58EE3342571AE6</vt:lpwstr>
  </property>
</Properties>
</file>